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9" r:id="rId4"/>
    <p:sldId id="263" r:id="rId5"/>
    <p:sldId id="264" r:id="rId6"/>
    <p:sldId id="266" r:id="rId7"/>
    <p:sldId id="265" r:id="rId8"/>
    <p:sldId id="268" r:id="rId9"/>
    <p:sldId id="270" r:id="rId10"/>
    <p:sldId id="271" r:id="rId11"/>
    <p:sldId id="272" r:id="rId12"/>
    <p:sldId id="277" r:id="rId13"/>
    <p:sldId id="273" r:id="rId14"/>
    <p:sldId id="278" r:id="rId15"/>
    <p:sldId id="274" r:id="rId16"/>
    <p:sldId id="276" r:id="rId17"/>
    <p:sldId id="275" r:id="rId18"/>
    <p:sldId id="261" r:id="rId19"/>
    <p:sldId id="262"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EB Garamond" panose="00000500000000000000" pitchFamily="2" charset="0"/>
      <p:regular r:id="rId26"/>
      <p:bold r:id="rId27"/>
      <p:italic r:id="rId28"/>
      <p:boldItalic r:id="rId29"/>
    </p:embeddedFont>
    <p:embeddedFont>
      <p:font typeface="EB Garamond Medium" panose="00000600000000000000" pitchFamily="2" charset="0"/>
      <p:regular r:id="rId30"/>
      <p:bold r:id="rId31"/>
      <p:italic r:id="rId32"/>
      <p:boldItalic r:id="rId33"/>
    </p:embeddedFont>
    <p:embeddedFont>
      <p:font typeface="EB Garamond SemiBold" panose="00000700000000000000" pitchFamily="2" charset="0"/>
      <p:regular r:id="rId34"/>
      <p:bold r:id="rId35"/>
      <p:italic r:id="rId36"/>
      <p:boldItalic r:id="rId37"/>
    </p:embeddedFont>
    <p:embeddedFont>
      <p:font typeface="Public Sans"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gi0kjxGqkhxQ1T/e5fqxRXDJpQ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vinda raj" initials="gr" lastIdx="2" clrIdx="0">
    <p:extLst>
      <p:ext uri="{19B8F6BF-5375-455C-9EA6-DF929625EA0E}">
        <p15:presenceInfo xmlns:p15="http://schemas.microsoft.com/office/powerpoint/2012/main" userId="e1f2605e8f36bb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varScale="1">
        <p:scale>
          <a:sx n="109" d="100"/>
          <a:sy n="109" d="100"/>
        </p:scale>
        <p:origin x="63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4T20:41:13.497" idx="1">
    <p:pos x="5760"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811631" TargetMode="External"/><Relationship Id="rId2" Type="http://schemas.openxmlformats.org/officeDocument/2006/relationships/image" Target="../media/image38.jpg"/><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396150"/>
            <a:ext cx="3689422" cy="78624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 DELIVERY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5F837B-833D-4EBF-91C0-78A4BD4F67BB}"/>
              </a:ext>
            </a:extLst>
          </p:cNvPr>
          <p:cNvSpPr txBox="1"/>
          <p:nvPr/>
        </p:nvSpPr>
        <p:spPr>
          <a:xfrm>
            <a:off x="475785" y="282498"/>
            <a:ext cx="8244469" cy="1774781"/>
          </a:xfrm>
          <a:prstGeom prst="rect">
            <a:avLst/>
          </a:prstGeom>
          <a:noFill/>
        </p:spPr>
        <p:txBody>
          <a:bodyPr wrap="square">
            <a:spAutoFit/>
          </a:bodyPr>
          <a:lstStyle/>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Chef:</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chef shall be able to accept or reject a customer’s order item through a </a:t>
            </a:r>
            <a:r>
              <a:rPr lang="en-IN"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display.A</a:t>
            </a: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chef shall be able to indicate that a customer’s order item is ready to be served through a display</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Supervisor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supervisor shall be able to abort/purge a table's account/meals from the active system with no expectation of payment. A supervisor shall be able to issue a refund for one or more items to a customer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212193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0951453-1E93-4E1A-BADF-4DC8E6A2F485}"/>
              </a:ext>
            </a:extLst>
          </p:cNvPr>
          <p:cNvSpPr>
            <a:spLocks noGrp="1"/>
          </p:cNvSpPr>
          <p:nvPr>
            <p:ph type="body" idx="1"/>
          </p:nvPr>
        </p:nvSpPr>
        <p:spPr/>
        <p:txBody>
          <a:bodyPr/>
          <a:lstStyle/>
          <a:p>
            <a:pPr marL="139700" indent="0">
              <a:lnSpc>
                <a:spcPct val="107000"/>
              </a:lnSpc>
              <a:spcAft>
                <a:spcPts val="800"/>
              </a:spcAft>
              <a:buNone/>
            </a:pPr>
            <a:r>
              <a:rPr lang="en-IN" sz="16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4 .Interface requirements:</a:t>
            </a:r>
            <a:endParaRPr lang="en-IN" sz="12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User Interfaces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items of food, dietary requirements, tips and menus on the surface of their table. Such objects can be moved into static objects such as meals and payments to perform various functions. In addition to this object manipulation paradigm, a limited system menu is necessary. Users will summon their restaurant menu, which is combined with a system/command menu, using an easy touch gesture, a double-tap on the touch surface, and dismiss it with a similar  gesture or by tapping a close button GUI element</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07458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05EE9A-64B1-4D06-B607-160A1DFDE33B}"/>
              </a:ext>
            </a:extLst>
          </p:cNvPr>
          <p:cNvSpPr>
            <a:spLocks noGrp="1"/>
          </p:cNvSpPr>
          <p:nvPr>
            <p:ph type="body" idx="1"/>
          </p:nvPr>
        </p:nvSpPr>
        <p:spPr/>
        <p:txBody>
          <a:bodyPr/>
          <a:lstStyle/>
          <a:p>
            <a:r>
              <a:rPr lang="en-IN" u="sng" dirty="0">
                <a:effectLst/>
                <a:latin typeface="EB Garamond" panose="00000500000000000000" pitchFamily="2" charset="0"/>
                <a:ea typeface="EB Garamond" panose="00000500000000000000" pitchFamily="2" charset="0"/>
                <a:cs typeface="Latha" panose="020B0604020202020204" pitchFamily="34" charset="0"/>
              </a:rPr>
              <a:t>4.2 Hardware Interfaces</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4" name="Text Placeholder 3">
            <a:extLst>
              <a:ext uri="{FF2B5EF4-FFF2-40B4-BE49-F238E27FC236}">
                <a16:creationId xmlns:a16="http://schemas.microsoft.com/office/drawing/2014/main" id="{9F4931EA-FAFF-44B7-BF26-5C2A2A6133D1}"/>
              </a:ext>
            </a:extLst>
          </p:cNvPr>
          <p:cNvSpPr>
            <a:spLocks noGrp="1"/>
          </p:cNvSpPr>
          <p:nvPr>
            <p:ph type="body" idx="2"/>
          </p:nvPr>
        </p:nvSpPr>
        <p:spPr/>
        <p:txBody>
          <a:bodyPr>
            <a:normAutofit fontScale="92500" lnSpcReduction="10000"/>
          </a:bodyPr>
          <a:lstStyle/>
          <a:p>
            <a:pPr>
              <a:lnSpc>
                <a:spcPct val="107000"/>
              </a:lnSpc>
              <a:spcAft>
                <a:spcPts val="800"/>
              </a:spcAft>
            </a:pPr>
            <a:r>
              <a:rPr lang="en-IN" i="0" dirty="0">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 The devices(with the possible exception of displays) must also have good industrial design aesthetics, as they are to be used in place of normal restaurant tables and notepads and will be in direct contact with customers.</a:t>
            </a:r>
          </a:p>
          <a:p>
            <a:endParaRPr lang="en-IN" dirty="0"/>
          </a:p>
        </p:txBody>
      </p:sp>
    </p:spTree>
    <p:extLst>
      <p:ext uri="{BB962C8B-B14F-4D97-AF65-F5344CB8AC3E}">
        <p14:creationId xmlns:p14="http://schemas.microsoft.com/office/powerpoint/2010/main" val="116815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0255C7-C274-4655-BF2D-749A9F20CDEC}"/>
              </a:ext>
            </a:extLst>
          </p:cNvPr>
          <p:cNvSpPr>
            <a:spLocks noGrp="1"/>
          </p:cNvSpPr>
          <p:nvPr>
            <p:ph type="body" idx="1"/>
          </p:nvPr>
        </p:nvSpPr>
        <p:spPr/>
        <p:txBody>
          <a:bodyPr/>
          <a:lstStyle/>
          <a:p>
            <a:r>
              <a:rPr lang="en-IN" sz="1600" u="sng" dirty="0">
                <a:effectLst/>
                <a:latin typeface="EB Garamond" panose="00000500000000000000" pitchFamily="2" charset="0"/>
                <a:ea typeface="EB Garamond" panose="00000500000000000000" pitchFamily="2" charset="0"/>
                <a:cs typeface="Latha" panose="020B0604020202020204" pitchFamily="34" charset="0"/>
              </a:rPr>
              <a:t> Software Interfaces</a:t>
            </a:r>
            <a:endParaRPr lang="en-IN" sz="12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7" name="Text Placeholder 6">
            <a:extLst>
              <a:ext uri="{FF2B5EF4-FFF2-40B4-BE49-F238E27FC236}">
                <a16:creationId xmlns:a16="http://schemas.microsoft.com/office/drawing/2014/main" id="{9DA33B4A-68A9-46DF-BABC-32E4469EA48F}"/>
              </a:ext>
            </a:extLst>
          </p:cNvPr>
          <p:cNvSpPr>
            <a:spLocks noGrp="1"/>
          </p:cNvSpPr>
          <p:nvPr>
            <p:ph type="body" idx="2"/>
          </p:nvPr>
        </p:nvSpPr>
        <p:spPr>
          <a:xfrm>
            <a:off x="0" y="2323627"/>
            <a:ext cx="4410221" cy="1179227"/>
          </a:xfrm>
        </p:spPr>
        <p:txBody>
          <a:bodyPr/>
          <a:lstStyle/>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52843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DA82B4-1C04-44B2-A9B0-0A977B214BCD}"/>
              </a:ext>
            </a:extLst>
          </p:cNvPr>
          <p:cNvSpPr>
            <a:spLocks noGrp="1"/>
          </p:cNvSpPr>
          <p:nvPr>
            <p:ph type="body" idx="1"/>
          </p:nvPr>
        </p:nvSpPr>
        <p:spPr>
          <a:xfrm>
            <a:off x="3502855" y="1026942"/>
            <a:ext cx="5641145" cy="1814732"/>
          </a:xfrm>
        </p:spPr>
        <p:txBody>
          <a:bodyPr/>
          <a:lstStyle/>
          <a:p>
            <a:pPr>
              <a:lnSpc>
                <a:spcPct val="107000"/>
              </a:lnSpc>
              <a:spcAft>
                <a:spcPts val="800"/>
              </a:spcAft>
            </a:pPr>
            <a:r>
              <a:rPr lang="en-IN" sz="2000" i="0"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IN" sz="1600" i="0" dirty="0">
              <a:latin typeface="EB Garamond" panose="00000500000000000000" pitchFamily="2" charset="0"/>
              <a:ea typeface="EB Garamond" panose="00000500000000000000" pitchFamily="2" charset="0"/>
              <a:cs typeface="Latha" panose="020B0604020202020204" pitchFamily="34" charset="0"/>
            </a:endParaRPr>
          </a:p>
          <a:p>
            <a:pPr algn="just">
              <a:lnSpc>
                <a:spcPct val="107000"/>
              </a:lnSpc>
              <a:spcAft>
                <a:spcPts val="800"/>
              </a:spcAft>
            </a:pPr>
            <a:r>
              <a:rPr lang="en-IN" sz="1100" dirty="0">
                <a:effectLst/>
                <a:latin typeface="EB Garamond" panose="00000500000000000000" pitchFamily="2" charset="0"/>
                <a:ea typeface="EB Garamond" panose="00000500000000000000" pitchFamily="2" charset="0"/>
                <a:cs typeface="Latha" panose="020B0604020202020204" pitchFamily="34" charset="0"/>
              </a:rPr>
              <a:t>      </a:t>
            </a:r>
            <a:r>
              <a:rPr lang="en-IN" sz="1200" dirty="0">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All devices it will interface with should contain standard Ethernet compatible, software accessible LAN cards to maintain communication between the server and the surface computers, tablets, displays and the external payment system.</a:t>
            </a:r>
          </a:p>
          <a:p>
            <a:endParaRPr lang="en-IN" dirty="0"/>
          </a:p>
        </p:txBody>
      </p:sp>
    </p:spTree>
    <p:extLst>
      <p:ext uri="{BB962C8B-B14F-4D97-AF65-F5344CB8AC3E}">
        <p14:creationId xmlns:p14="http://schemas.microsoft.com/office/powerpoint/2010/main" val="149276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426AA-3511-45DB-A3E9-064A68E50D84}"/>
              </a:ext>
            </a:extLst>
          </p:cNvPr>
          <p:cNvSpPr>
            <a:spLocks noGrp="1"/>
          </p:cNvSpPr>
          <p:nvPr>
            <p:ph type="title"/>
          </p:nvPr>
        </p:nvSpPr>
        <p:spPr/>
        <p:txBody>
          <a:bodyPr>
            <a:normAutofit fontScale="90000"/>
          </a:bodyPr>
          <a:lstStyle/>
          <a:p>
            <a:r>
              <a:rPr lang="en-IN"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5.Non functional requirements</a:t>
            </a:r>
            <a:b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br>
            <a:endParaRPr lang="en-IN" dirty="0">
              <a:solidFill>
                <a:schemeClr val="bg1"/>
              </a:solidFill>
              <a:latin typeface="EB Garamond" panose="00000500000000000000" pitchFamily="2" charset="0"/>
              <a:ea typeface="EB Garamond" panose="00000500000000000000" pitchFamily="2" charset="0"/>
            </a:endParaRPr>
          </a:p>
        </p:txBody>
      </p:sp>
      <p:sp>
        <p:nvSpPr>
          <p:cNvPr id="7" name="Text Placeholder 6">
            <a:extLst>
              <a:ext uri="{FF2B5EF4-FFF2-40B4-BE49-F238E27FC236}">
                <a16:creationId xmlns:a16="http://schemas.microsoft.com/office/drawing/2014/main" id="{F04E2B7C-4D6B-4EEB-A668-9EBA6B033A36}"/>
              </a:ext>
            </a:extLst>
          </p:cNvPr>
          <p:cNvSpPr>
            <a:spLocks noGrp="1"/>
          </p:cNvSpPr>
          <p:nvPr>
            <p:ph type="body" idx="1"/>
          </p:nvPr>
        </p:nvSpPr>
        <p:spPr/>
        <p:txBody>
          <a:bodyPr/>
          <a:lstStyle/>
          <a:p>
            <a:pPr marL="139700" indent="0">
              <a:lnSpc>
                <a:spcPct val="107000"/>
              </a:lnSpc>
              <a:spcAft>
                <a:spcPts val="800"/>
              </a:spcAft>
              <a:buNone/>
            </a:pPr>
            <a:r>
              <a:rPr lang="en-IN" sz="1000" b="1" dirty="0">
                <a:effectLst/>
                <a:latin typeface="EB Garamond" panose="00000500000000000000" pitchFamily="2" charset="0"/>
                <a:ea typeface="EB Garamond" panose="00000500000000000000" pitchFamily="2" charset="0"/>
                <a:cs typeface="Latha" panose="020B0604020202020204" pitchFamily="34" charset="0"/>
              </a:rPr>
              <a:t> </a:t>
            </a:r>
            <a:r>
              <a:rPr lang="en-IN" b="1" dirty="0">
                <a:effectLst/>
                <a:latin typeface="EB Garamond" panose="00000500000000000000" pitchFamily="2" charset="0"/>
                <a:ea typeface="EB Garamond" panose="00000500000000000000" pitchFamily="2" charset="0"/>
                <a:cs typeface="Latha" panose="020B0604020202020204" pitchFamily="34" charset="0"/>
              </a:rPr>
              <a:t>Performance Requirements</a:t>
            </a:r>
            <a:endParaRPr lang="en-IN" sz="1100" b="1"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200" dirty="0">
                <a:effectLst/>
                <a:latin typeface="EB Garamond" panose="00000500000000000000" pitchFamily="2" charset="0"/>
                <a:ea typeface="EB Garamond" panose="00000500000000000000" pitchFamily="2" charset="0"/>
                <a:cs typeface="Latha" panose="020B0604020202020204" pitchFamily="34" charset="0"/>
              </a:rPr>
              <a:t>The server shall be capable of supporting an arbitrary number of surface computers, </a:t>
            </a:r>
            <a:r>
              <a:rPr lang="en-IN" sz="1200" dirty="0" err="1">
                <a:effectLst/>
                <a:latin typeface="EB Garamond" panose="00000500000000000000" pitchFamily="2" charset="0"/>
                <a:ea typeface="EB Garamond" panose="00000500000000000000" pitchFamily="2" charset="0"/>
                <a:cs typeface="Latha" panose="020B0604020202020204" pitchFamily="34" charset="0"/>
              </a:rPr>
              <a:t>tabletsand</a:t>
            </a:r>
            <a:r>
              <a:rPr lang="en-IN" sz="1200" dirty="0">
                <a:effectLst/>
                <a:latin typeface="EB Garamond" panose="00000500000000000000" pitchFamily="2" charset="0"/>
                <a:ea typeface="EB Garamond" panose="00000500000000000000" pitchFamily="2" charset="0"/>
                <a:cs typeface="Latha" panose="020B0604020202020204" pitchFamily="34" charset="0"/>
              </a:rPr>
              <a:t> displays, that is, it shall provide no limit on how many devices are in the </a:t>
            </a:r>
            <a:r>
              <a:rPr lang="en-IN" sz="1200" dirty="0" err="1">
                <a:effectLst/>
                <a:latin typeface="EB Garamond" panose="00000500000000000000" pitchFamily="2" charset="0"/>
                <a:ea typeface="EB Garamond" panose="00000500000000000000" pitchFamily="2" charset="0"/>
                <a:cs typeface="Latha" panose="020B0604020202020204" pitchFamily="34" charset="0"/>
              </a:rPr>
              <a:t>system.The</a:t>
            </a:r>
            <a:r>
              <a:rPr lang="en-IN" sz="1200" dirty="0">
                <a:effectLst/>
                <a:latin typeface="EB Garamond" panose="00000500000000000000" pitchFamily="2" charset="0"/>
                <a:ea typeface="EB Garamond" panose="00000500000000000000" pitchFamily="2" charset="0"/>
                <a:cs typeface="Latha" panose="020B0604020202020204" pitchFamily="34" charset="0"/>
              </a:rPr>
              <a:t> server shall be capable of supporting an arbitrary number of active </a:t>
            </a:r>
            <a:r>
              <a:rPr lang="en-IN" dirty="0">
                <a:effectLst/>
                <a:latin typeface="EB Garamond" panose="00000500000000000000" pitchFamily="2" charset="0"/>
                <a:ea typeface="EB Garamond" panose="00000500000000000000" pitchFamily="2" charset="0"/>
                <a:cs typeface="Latha" panose="020B0604020202020204" pitchFamily="34" charset="0"/>
              </a:rPr>
              <a:t>customer payments, that </a:t>
            </a:r>
            <a:r>
              <a:rPr lang="en-IN" dirty="0" err="1">
                <a:effectLst/>
                <a:latin typeface="EB Garamond" panose="00000500000000000000" pitchFamily="2" charset="0"/>
                <a:ea typeface="EB Garamond" panose="00000500000000000000" pitchFamily="2" charset="0"/>
                <a:cs typeface="Latha" panose="020B0604020202020204" pitchFamily="34" charset="0"/>
              </a:rPr>
              <a:t>is,no</a:t>
            </a:r>
            <a:r>
              <a:rPr lang="en-IN" dirty="0">
                <a:effectLst/>
                <a:latin typeface="EB Garamond" panose="00000500000000000000" pitchFamily="2" charset="0"/>
                <a:ea typeface="EB Garamond" panose="00000500000000000000" pitchFamily="2" charset="0"/>
                <a:cs typeface="Latha" panose="020B0604020202020204" pitchFamily="34" charset="0"/>
              </a:rPr>
              <a:t> payments shall be lost under any circumstances</a:t>
            </a:r>
            <a:endParaRPr lang="en-IN" sz="32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buNone/>
            </a:pPr>
            <a:endParaRPr lang="en-IN" dirty="0"/>
          </a:p>
        </p:txBody>
      </p:sp>
    </p:spTree>
    <p:extLst>
      <p:ext uri="{BB962C8B-B14F-4D97-AF65-F5344CB8AC3E}">
        <p14:creationId xmlns:p14="http://schemas.microsoft.com/office/powerpoint/2010/main" val="298901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A7ACB2-E232-4678-B128-B96CC3D85CD0}"/>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Safety Requirements</a:t>
            </a:r>
            <a:br>
              <a:rPr lang="en-IN" sz="1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3" name="Text Placeholder 2">
            <a:extLst>
              <a:ext uri="{FF2B5EF4-FFF2-40B4-BE49-F238E27FC236}">
                <a16:creationId xmlns:a16="http://schemas.microsoft.com/office/drawing/2014/main" id="{5E19907C-2460-4254-9FE3-6E7A7E4FA37C}"/>
              </a:ext>
            </a:extLst>
          </p:cNvPr>
          <p:cNvSpPr>
            <a:spLocks noGrp="1"/>
          </p:cNvSpPr>
          <p:nvPr>
            <p:ph type="body" idx="1"/>
          </p:nvPr>
        </p:nvSpPr>
        <p:spPr>
          <a:prstGeom prst="rect">
            <a:avLst/>
          </a:prstGeom>
        </p:spPr>
        <p:txBody>
          <a:bodyPr>
            <a:normAutofit/>
          </a:bodyPr>
          <a:lstStyle/>
          <a:p>
            <a:pPr marL="139700" indent="0" algn="jus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p>
          <a:p>
            <a:endParaRPr lang="en-IN" sz="500" dirty="0"/>
          </a:p>
        </p:txBody>
      </p:sp>
      <p:sp>
        <p:nvSpPr>
          <p:cNvPr id="14" name="Picture Placeholder 13">
            <a:extLst>
              <a:ext uri="{FF2B5EF4-FFF2-40B4-BE49-F238E27FC236}">
                <a16:creationId xmlns:a16="http://schemas.microsoft.com/office/drawing/2014/main" id="{5483CBCD-AAB1-43A0-BF4C-CD94E1EB66CB}"/>
              </a:ext>
            </a:extLst>
          </p:cNvPr>
          <p:cNvSpPr>
            <a:spLocks noGrp="1"/>
          </p:cNvSpPr>
          <p:nvPr>
            <p:ph type="pic" idx="2"/>
          </p:nvPr>
        </p:nvSpPr>
        <p:spPr/>
      </p:sp>
    </p:spTree>
    <p:extLst>
      <p:ext uri="{BB962C8B-B14F-4D97-AF65-F5344CB8AC3E}">
        <p14:creationId xmlns:p14="http://schemas.microsoft.com/office/powerpoint/2010/main" val="3347611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3CEE88-B65F-4AFF-B2FD-C0DF79B19C19}"/>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Security Requirements</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7" name="Text Placeholder 6">
            <a:extLst>
              <a:ext uri="{FF2B5EF4-FFF2-40B4-BE49-F238E27FC236}">
                <a16:creationId xmlns:a16="http://schemas.microsoft.com/office/drawing/2014/main" id="{6B929A70-83D1-4057-8AB8-95592E6EFA98}"/>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A waiter password used for tablet login must have a bit-strength of at least 64 bits. A waiter password used for tablet login must be changed every three months. A waiter shall only be able to log into one tablet at any given instance of time. A waiter that attempts to log into a second tablet while already logged into</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28724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23360" y="2158585"/>
            <a:ext cx="2788170" cy="430847"/>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sz="1100">
                <a:solidFill>
                  <a:srgbClr val="BD8738"/>
                </a:solidFill>
              </a:rPr>
              <a:t>https://github.com/Rajivelu/SRS-for-food-delivery-website.git</a:t>
            </a:r>
            <a:endParaRPr sz="110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1600" dirty="0"/>
              <a:t>FOOD DELIVERY WEBSITE</a:t>
            </a:r>
            <a:br>
              <a:rPr lang="en-US" sz="1600" dirty="0"/>
            </a:br>
            <a:endParaRPr sz="12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23413" y="163603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460466963"/>
              </p:ext>
            </p:extLst>
          </p:nvPr>
        </p:nvGraphicFramePr>
        <p:xfrm>
          <a:off x="144700" y="2131211"/>
          <a:ext cx="4279525" cy="2541248"/>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84758">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4758">
                <a:tc>
                  <a:txBody>
                    <a:bodyPr/>
                    <a:lstStyle/>
                    <a:p>
                      <a:pPr marL="0" lvl="0" indent="0" algn="l" rtl="0">
                        <a:spcBef>
                          <a:spcPts val="0"/>
                        </a:spcBef>
                        <a:spcAft>
                          <a:spcPts val="0"/>
                        </a:spcAft>
                        <a:buNone/>
                      </a:pPr>
                      <a:r>
                        <a:rPr lang="en-IN" dirty="0"/>
                        <a:t>2115a735</a:t>
                      </a:r>
                      <a:endParaRPr dirty="0"/>
                    </a:p>
                  </a:txBody>
                  <a:tcPr marL="91425" marR="91425" marT="91425" marB="91425"/>
                </a:tc>
                <a:tc>
                  <a:txBody>
                    <a:bodyPr/>
                    <a:lstStyle/>
                    <a:p>
                      <a:pPr marL="0" lvl="0" indent="0" algn="l" rtl="0">
                        <a:spcBef>
                          <a:spcPts val="0"/>
                        </a:spcBef>
                        <a:spcAft>
                          <a:spcPts val="0"/>
                        </a:spcAft>
                        <a:buNone/>
                      </a:pPr>
                      <a:r>
                        <a:rPr lang="en-IN" dirty="0"/>
                        <a:t>S. </a:t>
                      </a:r>
                      <a:r>
                        <a:rPr lang="en-IN" dirty="0" err="1"/>
                        <a:t>Prithi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1"/>
                  </a:ext>
                </a:extLst>
              </a:tr>
              <a:tr h="384758">
                <a:tc>
                  <a:txBody>
                    <a:bodyPr/>
                    <a:lstStyle/>
                    <a:p>
                      <a:pPr marL="0" lvl="0" indent="0" algn="l" rtl="0">
                        <a:spcBef>
                          <a:spcPts val="0"/>
                        </a:spcBef>
                        <a:spcAft>
                          <a:spcPts val="0"/>
                        </a:spcAft>
                        <a:buNone/>
                      </a:pPr>
                      <a:r>
                        <a:rPr lang="en-IN" dirty="0"/>
                        <a:t>2115a737</a:t>
                      </a:r>
                      <a:endParaRPr dirty="0"/>
                    </a:p>
                  </a:txBody>
                  <a:tcPr marL="91425" marR="91425" marT="91425" marB="91425"/>
                </a:tc>
                <a:tc>
                  <a:txBody>
                    <a:bodyPr/>
                    <a:lstStyle/>
                    <a:p>
                      <a:pPr marL="0" lvl="0" indent="0" algn="l" rtl="0">
                        <a:spcBef>
                          <a:spcPts val="0"/>
                        </a:spcBef>
                        <a:spcAft>
                          <a:spcPts val="0"/>
                        </a:spcAft>
                        <a:buNone/>
                      </a:pPr>
                      <a:r>
                        <a:rPr lang="en-IN" dirty="0"/>
                        <a:t>S. </a:t>
                      </a:r>
                      <a:r>
                        <a:rPr lang="en-IN" dirty="0" err="1"/>
                        <a:t>Priyanga</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2"/>
                  </a:ext>
                </a:extLst>
              </a:tr>
              <a:tr h="384758">
                <a:tc>
                  <a:txBody>
                    <a:bodyPr/>
                    <a:lstStyle/>
                    <a:p>
                      <a:pPr marL="0" lvl="0" indent="0" algn="l" rtl="0">
                        <a:spcBef>
                          <a:spcPts val="0"/>
                        </a:spcBef>
                        <a:spcAft>
                          <a:spcPts val="0"/>
                        </a:spcAft>
                        <a:buNone/>
                      </a:pPr>
                      <a:r>
                        <a:rPr lang="en-IN" dirty="0"/>
                        <a:t>2115a739</a:t>
                      </a:r>
                      <a:endParaRPr dirty="0"/>
                    </a:p>
                  </a:txBody>
                  <a:tcPr marL="91425" marR="91425" marT="91425" marB="91425"/>
                </a:tc>
                <a:tc>
                  <a:txBody>
                    <a:bodyPr/>
                    <a:lstStyle/>
                    <a:p>
                      <a:pPr marL="0" lvl="0" indent="0" algn="l" rtl="0">
                        <a:spcBef>
                          <a:spcPts val="0"/>
                        </a:spcBef>
                        <a:spcAft>
                          <a:spcPts val="0"/>
                        </a:spcAft>
                        <a:buNone/>
                      </a:pPr>
                      <a:r>
                        <a:rPr lang="en-IN" dirty="0"/>
                        <a:t>V. Rajeshwari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3"/>
                  </a:ext>
                </a:extLst>
              </a:tr>
              <a:tr h="560198">
                <a:tc>
                  <a:txBody>
                    <a:bodyPr/>
                    <a:lstStyle/>
                    <a:p>
                      <a:pPr marL="0" lvl="0" indent="0" algn="l" rtl="0">
                        <a:spcBef>
                          <a:spcPts val="0"/>
                        </a:spcBef>
                        <a:spcAft>
                          <a:spcPts val="0"/>
                        </a:spcAft>
                        <a:buNone/>
                      </a:pPr>
                      <a:r>
                        <a:rPr lang="en-IN" dirty="0"/>
                        <a:t>2115a741</a:t>
                      </a:r>
                      <a:endParaRPr dirty="0"/>
                    </a:p>
                  </a:txBody>
                  <a:tcPr marL="91425" marR="91425" marT="91425" marB="91425"/>
                </a:tc>
                <a:tc>
                  <a:txBody>
                    <a:bodyPr/>
                    <a:lstStyle/>
                    <a:p>
                      <a:pPr marL="0" lvl="0" indent="0" algn="l" rtl="0">
                        <a:spcBef>
                          <a:spcPts val="0"/>
                        </a:spcBef>
                        <a:spcAft>
                          <a:spcPts val="0"/>
                        </a:spcAft>
                        <a:buNone/>
                      </a:pPr>
                      <a:r>
                        <a:rPr lang="en-IN" dirty="0"/>
                        <a:t>M. Roshni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4"/>
                  </a:ext>
                </a:extLst>
              </a:tr>
              <a:tr h="384758">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5" name="Google Shape;1858;g2139e008f02_0_0">
            <a:extLst>
              <a:ext uri="{FF2B5EF4-FFF2-40B4-BE49-F238E27FC236}">
                <a16:creationId xmlns:a16="http://schemas.microsoft.com/office/drawing/2014/main" id="{DCB656DF-FD67-4367-88E5-28314CE62DD9}"/>
              </a:ext>
            </a:extLst>
          </p:cNvPr>
          <p:cNvSpPr txBox="1"/>
          <p:nvPr/>
        </p:nvSpPr>
        <p:spPr>
          <a:xfrm>
            <a:off x="546804" y="126960"/>
            <a:ext cx="4696248"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1.1 Purpose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1.2 Scope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1.3 Overview</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2.Overall Description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2.1 Product </a:t>
            </a:r>
            <a:r>
              <a:rPr lang="en-IN" sz="1800" dirty="0" err="1">
                <a:latin typeface="EB Garamond"/>
                <a:ea typeface="EB Garamond"/>
                <a:cs typeface="EB Garamond"/>
                <a:sym typeface="EB Garamond"/>
              </a:rPr>
              <a:t>prespective</a:t>
            </a:r>
            <a:endParaRPr lang="en-IN" sz="1800" dirty="0">
              <a:latin typeface="EB Garamond"/>
              <a:ea typeface="EB Garamond"/>
              <a:cs typeface="EB Garamond"/>
              <a:sym typeface="EB Garamond"/>
            </a:endParaRP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2.2 Product Features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2.3 Product Function</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3.Functional Requirements</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4.Interface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4.1 User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4.2 Hardware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4.3 Software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4.4 Communication Interface</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5.Other non-functional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5.1 Performance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5.2 Safety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5.3 Security Requirements</a:t>
            </a:r>
          </a:p>
          <a:p>
            <a:pPr marL="0" marR="0" lvl="0" indent="0" algn="l" rtl="0">
              <a:lnSpc>
                <a:spcPct val="100000"/>
              </a:lnSpc>
              <a:spcBef>
                <a:spcPts val="0"/>
              </a:spcBef>
              <a:spcAft>
                <a:spcPts val="0"/>
              </a:spcAft>
              <a:buNone/>
            </a:pP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067288-3840-4866-8257-ACD5B859AE8A}"/>
              </a:ext>
            </a:extLst>
          </p:cNvPr>
          <p:cNvSpPr>
            <a:spLocks noGrp="1"/>
          </p:cNvSpPr>
          <p:nvPr>
            <p:ph type="title"/>
          </p:nvPr>
        </p:nvSpPr>
        <p:spPr/>
        <p:txBody>
          <a:bodyPr>
            <a:normAutofit fontScale="90000"/>
          </a:bodyPr>
          <a:lstStyle/>
          <a:p>
            <a:r>
              <a:rPr lang="en-IN" sz="22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1.Introduction</a:t>
            </a:r>
            <a:b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 name="Text Placeholder 9">
            <a:extLst>
              <a:ext uri="{FF2B5EF4-FFF2-40B4-BE49-F238E27FC236}">
                <a16:creationId xmlns:a16="http://schemas.microsoft.com/office/drawing/2014/main" id="{1D1F334C-80CC-4DAB-98A9-589BDFA98971}"/>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purpose of this SRS is to outline both the functional and non-functional requirements of the subject restaurant food ordering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p>
          <a:p>
            <a:endParaRPr lang="en-IN" dirty="0"/>
          </a:p>
        </p:txBody>
      </p:sp>
      <p:sp>
        <p:nvSpPr>
          <p:cNvPr id="11" name="Text Placeholder 10">
            <a:extLst>
              <a:ext uri="{FF2B5EF4-FFF2-40B4-BE49-F238E27FC236}">
                <a16:creationId xmlns:a16="http://schemas.microsoft.com/office/drawing/2014/main" id="{2F7A42A3-B1F5-482B-8A1D-954B55CBDD27}"/>
              </a:ext>
            </a:extLst>
          </p:cNvPr>
          <p:cNvSpPr>
            <a:spLocks noGrp="1"/>
          </p:cNvSpPr>
          <p:nvPr>
            <p:ph type="body" idx="2"/>
          </p:nvPr>
        </p:nvSpPr>
        <p:spPr/>
        <p:txBody>
          <a:bodyPr/>
          <a:lstStyle/>
          <a:p>
            <a:pPr marL="133350" indent="0">
              <a:lnSpc>
                <a:spcPct val="107000"/>
              </a:lnSpc>
              <a:spcAft>
                <a:spcPts val="800"/>
              </a:spcAft>
              <a:buNone/>
            </a:pPr>
            <a:r>
              <a:rPr lang="en-IN" sz="1600" u="sng" dirty="0">
                <a:effectLst/>
                <a:latin typeface="EB Garamond" panose="00000500000000000000" pitchFamily="2" charset="0"/>
                <a:ea typeface="EB Garamond" panose="00000500000000000000" pitchFamily="2" charset="0"/>
                <a:cs typeface="Latha" panose="020B0604020202020204" pitchFamily="34" charset="0"/>
              </a:rPr>
              <a:t>Purpose</a:t>
            </a:r>
            <a:endParaRPr lang="en-IN" sz="16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165413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64F14F4D-213D-47B5-AEF1-C57ED1412C85}"/>
              </a:ext>
            </a:extLst>
          </p:cNvPr>
          <p:cNvPicPr>
            <a:picLocks noGrp="1" noChangeAspect="1"/>
          </p:cNvPicPr>
          <p:nvPr>
            <p:ph type="pic" idx="2"/>
          </p:nvPr>
        </p:nvPicPr>
        <p:blipFill>
          <a:blip r:embed="rId2">
            <a:extLst>
              <a:ext uri="{837473B0-CC2E-450A-ABE3-18F120FF3D39}">
                <a1611:picAttrSrcUrl xmlns:a1611="http://schemas.microsoft.com/office/drawing/2016/11/main" r:id="rId3"/>
              </a:ext>
            </a:extLst>
          </a:blip>
          <a:srcRect l="19580" r="19580"/>
          <a:stretch>
            <a:fillRect/>
          </a:stretch>
        </p:blipFill>
        <p:spPr/>
      </p:pic>
      <p:sp>
        <p:nvSpPr>
          <p:cNvPr id="19" name="Text Placeholder 18">
            <a:extLst>
              <a:ext uri="{FF2B5EF4-FFF2-40B4-BE49-F238E27FC236}">
                <a16:creationId xmlns:a16="http://schemas.microsoft.com/office/drawing/2014/main" id="{7D0A9CF6-856A-4A0E-93FF-0E06E14670E3}"/>
              </a:ext>
            </a:extLst>
          </p:cNvPr>
          <p:cNvSpPr>
            <a:spLocks noGrp="1"/>
          </p:cNvSpPr>
          <p:nvPr>
            <p:ph type="body" idx="1"/>
          </p:nvPr>
        </p:nvSpPr>
        <p:spPr>
          <a:prstGeom prst="rect">
            <a:avLst/>
          </a:prstGeom>
        </p:spPr>
        <p:txBody>
          <a:bodyPr/>
          <a:lstStyle/>
          <a:p>
            <a:r>
              <a:rPr lang="en-IN" sz="1100" dirty="0">
                <a:effectLst/>
                <a:latin typeface="EB Garamond" panose="00000500000000000000" pitchFamily="2" charset="0"/>
                <a:ea typeface="EB Garamond" panose="00000500000000000000" pitchFamily="2" charset="0"/>
                <a:cs typeface="Latha" panose="020B0604020202020204" pitchFamily="34" charset="0"/>
              </a:rPr>
              <a:t>       </a:t>
            </a:r>
          </a:p>
          <a:p>
            <a:r>
              <a:rPr lang="en-IN" sz="11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a:p>
            <a:endParaRPr lang="en-IN" dirty="0"/>
          </a:p>
        </p:txBody>
      </p:sp>
      <p:sp>
        <p:nvSpPr>
          <p:cNvPr id="12" name="Title 11">
            <a:extLst>
              <a:ext uri="{FF2B5EF4-FFF2-40B4-BE49-F238E27FC236}">
                <a16:creationId xmlns:a16="http://schemas.microsoft.com/office/drawing/2014/main" id="{44F5868E-6B18-4935-8281-2AFFC45CC2CE}"/>
              </a:ext>
            </a:extLst>
          </p:cNvPr>
          <p:cNvSpPr>
            <a:spLocks noGrp="1"/>
          </p:cNvSpPr>
          <p:nvPr>
            <p:ph type="title"/>
          </p:nvPr>
        </p:nvSpPr>
        <p:spPr>
          <a:xfrm>
            <a:off x="4849730" y="361011"/>
            <a:ext cx="4140265" cy="344091"/>
          </a:xfrm>
          <a:prstGeom prst="rect">
            <a:avLst/>
          </a:prstGeom>
        </p:spPr>
        <p:txBody>
          <a:bodyPr>
            <a:normAutofit fontScale="90000"/>
          </a:bodyPr>
          <a:lstStyle/>
          <a:p>
            <a:br>
              <a:rPr lang="en-IN" sz="1800" dirty="0">
                <a:effectLst/>
                <a:latin typeface="EB Garamond" panose="00000500000000000000" pitchFamily="2" charset="0"/>
                <a:ea typeface="EB Garamond" panose="00000500000000000000" pitchFamily="2" charset="0"/>
                <a:cs typeface="Latha" panose="020B0604020202020204" pitchFamily="34" charset="0"/>
              </a:rPr>
            </a:br>
            <a:r>
              <a:rPr lang="en-IN" sz="2000" dirty="0">
                <a:effectLst/>
                <a:latin typeface="EB Garamond" panose="00000500000000000000" pitchFamily="2" charset="0"/>
                <a:ea typeface="EB Garamond" panose="00000500000000000000" pitchFamily="2" charset="0"/>
                <a:cs typeface="Latha" panose="020B0604020202020204" pitchFamily="34" charset="0"/>
              </a:rPr>
              <a:t>Scope</a:t>
            </a:r>
            <a:endParaRPr lang="en-IN" dirty="0"/>
          </a:p>
        </p:txBody>
      </p:sp>
      <p:sp>
        <p:nvSpPr>
          <p:cNvPr id="27" name="TextBox 26">
            <a:extLst>
              <a:ext uri="{FF2B5EF4-FFF2-40B4-BE49-F238E27FC236}">
                <a16:creationId xmlns:a16="http://schemas.microsoft.com/office/drawing/2014/main" id="{F0388AC1-479A-4A26-9C7D-BF99BD757C5F}"/>
              </a:ext>
            </a:extLst>
          </p:cNvPr>
          <p:cNvSpPr txBox="1"/>
          <p:nvPr/>
        </p:nvSpPr>
        <p:spPr>
          <a:xfrm>
            <a:off x="4779264" y="938506"/>
            <a:ext cx="4364736" cy="2491644"/>
          </a:xfrm>
          <a:prstGeom prst="rect">
            <a:avLst/>
          </a:prstGeom>
          <a:noFill/>
        </p:spPr>
        <p:txBody>
          <a:bodyPr wrap="square">
            <a:spAutoFit/>
          </a:bodyPr>
          <a:lstStyle/>
          <a:p>
            <a:pPr marL="139700" indent="0">
              <a:lnSpc>
                <a:spcPct val="107000"/>
              </a:lnSpc>
              <a:spcAft>
                <a:spcPts val="800"/>
              </a:spcAft>
              <a:buNone/>
            </a:pP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p:txBody>
      </p:sp>
    </p:spTree>
    <p:extLst>
      <p:ext uri="{BB962C8B-B14F-4D97-AF65-F5344CB8AC3E}">
        <p14:creationId xmlns:p14="http://schemas.microsoft.com/office/powerpoint/2010/main" val="67843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7BF140D-03D0-4DF8-A3B0-2CA207E0AAA7}"/>
              </a:ext>
            </a:extLst>
          </p:cNvPr>
          <p:cNvSpPr>
            <a:spLocks noGrp="1"/>
          </p:cNvSpPr>
          <p:nvPr>
            <p:ph type="body" idx="1"/>
          </p:nvPr>
        </p:nvSpPr>
        <p:spPr/>
        <p:txBody>
          <a:bodyPr/>
          <a:lstStyle/>
          <a:p>
            <a:pPr marL="13335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main objective of the project on food delivery website is to manage the details of food item, category, customer ,order, confirm order. It will track all the details about the customer order confirm order</a:t>
            </a:r>
          </a:p>
          <a:p>
            <a:endParaRPr lang="en-IN" dirty="0"/>
          </a:p>
        </p:txBody>
      </p:sp>
      <p:sp>
        <p:nvSpPr>
          <p:cNvPr id="13" name="Title 12">
            <a:extLst>
              <a:ext uri="{FF2B5EF4-FFF2-40B4-BE49-F238E27FC236}">
                <a16:creationId xmlns:a16="http://schemas.microsoft.com/office/drawing/2014/main" id="{84C6CF36-86C0-4634-ACF7-04D6D6846EC0}"/>
              </a:ext>
            </a:extLst>
          </p:cNvPr>
          <p:cNvSpPr>
            <a:spLocks noGrp="1"/>
          </p:cNvSpPr>
          <p:nvPr>
            <p:ph type="title"/>
          </p:nvPr>
        </p:nvSpPr>
        <p:spPr/>
        <p:txBody>
          <a:bodyPr>
            <a:normAutofit fontScale="90000"/>
          </a:bodyPr>
          <a:lstStyle/>
          <a:p>
            <a:r>
              <a:rPr lang="en-IN" sz="2700" u="sng" dirty="0">
                <a:effectLst/>
                <a:latin typeface="EB Garamond" panose="00000500000000000000" pitchFamily="2" charset="0"/>
                <a:ea typeface="EB Garamond" panose="00000500000000000000" pitchFamily="2" charset="0"/>
                <a:cs typeface="Latha" panose="020B0604020202020204" pitchFamily="34" charset="0"/>
              </a:rPr>
              <a:t>Overview</a:t>
            </a:r>
            <a:br>
              <a:rPr lang="en-IN" sz="2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353558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E90FC1C-ADB7-4222-B6A2-2AA01EC199AC}"/>
              </a:ext>
            </a:extLst>
          </p:cNvPr>
          <p:cNvSpPr>
            <a:spLocks noGrp="1"/>
          </p:cNvSpPr>
          <p:nvPr>
            <p:ph type="body" idx="1"/>
          </p:nvPr>
        </p:nvSpPr>
        <p:spPr>
          <a:xfrm>
            <a:off x="4480014" y="176784"/>
            <a:ext cx="4318646" cy="4111641"/>
          </a:xfrm>
        </p:spPr>
        <p:txBody>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pPr marL="139700" indent="0">
              <a:lnSpc>
                <a:spcPct val="107000"/>
              </a:lnSpc>
              <a:spcAft>
                <a:spcPts val="800"/>
              </a:spcAft>
              <a:buNone/>
            </a:pPr>
            <a:r>
              <a:rPr lang="en-IN" u="sng" dirty="0">
                <a:effectLst/>
                <a:latin typeface="EB Garamond" panose="00000500000000000000" pitchFamily="2" charset="0"/>
                <a:ea typeface="EB Garamond" panose="00000500000000000000" pitchFamily="2" charset="0"/>
                <a:cs typeface="Latha" panose="020B0604020202020204" pitchFamily="34" charset="0"/>
              </a:rPr>
              <a:t> Product perspective</a:t>
            </a:r>
          </a:p>
          <a:p>
            <a:pPr marL="139700" indent="0">
              <a:lnSpc>
                <a:spcPct val="107000"/>
              </a:lnSpc>
              <a:spcAft>
                <a:spcPts val="800"/>
              </a:spcAft>
              <a:buNone/>
            </a:pPr>
            <a:r>
              <a:rPr lang="en-IN" dirty="0">
                <a:effectLst/>
                <a:latin typeface="EB Garamond" panose="00000500000000000000" pitchFamily="2" charset="0"/>
                <a:ea typeface="EB Garamond" panose="00000500000000000000" pitchFamily="2" charset="0"/>
                <a:cs typeface="Latha" panose="020B0604020202020204" pitchFamily="34" charset="0"/>
              </a:rPr>
              <a:t>The online food delivery website is an application of web-based system. This website provide complete product to place review, order and order processing. It can be accessed  through internet browsers on PC, mobile etc.</a:t>
            </a:r>
          </a:p>
          <a:p>
            <a:pPr marL="139700" indent="0">
              <a:lnSpc>
                <a:spcPct val="107000"/>
              </a:lnSpc>
              <a:spcAft>
                <a:spcPts val="800"/>
              </a:spcAft>
              <a:buNone/>
            </a:pPr>
            <a:r>
              <a:rPr lang="en-IN" sz="1400" u="sng" dirty="0">
                <a:effectLst/>
                <a:latin typeface="EB Garamond" panose="00000500000000000000" pitchFamily="2" charset="0"/>
                <a:ea typeface="EB Garamond" panose="00000500000000000000" pitchFamily="2" charset="0"/>
                <a:cs typeface="Latha" panose="020B0604020202020204" pitchFamily="34" charset="0"/>
              </a:rPr>
              <a:t>Product features</a:t>
            </a:r>
            <a:endParaRPr lang="en-IN" sz="1100"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restaurants with the customer within few clicks at the peak lunch time. This also helps to learn about the web application designing for eCommerce using new programming technique.</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41234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F0A8B17-216A-4A29-B0C3-567D0CEE434D}"/>
              </a:ext>
            </a:extLst>
          </p:cNvPr>
          <p:cNvSpPr>
            <a:spLocks noGrp="1"/>
          </p:cNvSpPr>
          <p:nvPr>
            <p:ph type="body" idx="1"/>
          </p:nvPr>
        </p:nvSpPr>
        <p:spPr>
          <a:xfrm>
            <a:off x="938784" y="1749552"/>
            <a:ext cx="1920240" cy="1859280"/>
          </a:xfrm>
        </p:spPr>
        <p:txBody>
          <a:bodyPr/>
          <a:lstStyle/>
          <a:p>
            <a:pPr>
              <a:lnSpc>
                <a:spcPct val="107000"/>
              </a:lnSpc>
              <a:spcAft>
                <a:spcPts val="800"/>
              </a:spcAft>
            </a:pPr>
            <a:r>
              <a:rPr lang="en-IN" u="sng" dirty="0">
                <a:effectLst/>
                <a:latin typeface="EB Garamond" panose="00000500000000000000" pitchFamily="2" charset="0"/>
                <a:ea typeface="EB Garamond" panose="00000500000000000000" pitchFamily="2" charset="0"/>
                <a:cs typeface="Latha" panose="020B0604020202020204" pitchFamily="34" charset="0"/>
              </a:rPr>
              <a:t>1. Web Ordering System Module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1. home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2. meal plan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3. My cart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4. login page</a:t>
            </a:r>
          </a:p>
          <a:p>
            <a:endParaRPr lang="en-IN" dirty="0"/>
          </a:p>
        </p:txBody>
      </p:sp>
      <p:sp>
        <p:nvSpPr>
          <p:cNvPr id="14" name="Text Placeholder 13">
            <a:extLst>
              <a:ext uri="{FF2B5EF4-FFF2-40B4-BE49-F238E27FC236}">
                <a16:creationId xmlns:a16="http://schemas.microsoft.com/office/drawing/2014/main" id="{94D9C131-BCB6-4A41-9BC9-DCE2701A3AD9}"/>
              </a:ext>
            </a:extLst>
          </p:cNvPr>
          <p:cNvSpPr>
            <a:spLocks noGrp="1"/>
          </p:cNvSpPr>
          <p:nvPr>
            <p:ph type="body" idx="2"/>
          </p:nvPr>
        </p:nvSpPr>
        <p:spPr>
          <a:xfrm>
            <a:off x="3896752" y="1749552"/>
            <a:ext cx="1920240" cy="1859280"/>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2. Menu Management:</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food item</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2</a:t>
            </a:r>
            <a:r>
              <a:rPr lang="en-IN" sz="1400" dirty="0">
                <a:effectLst/>
                <a:latin typeface="EB Garamond" panose="00000500000000000000" pitchFamily="2" charset="0"/>
                <a:ea typeface="EB Garamond" panose="00000500000000000000" pitchFamily="2" charset="0"/>
                <a:cs typeface="Latha" panose="020B0604020202020204" pitchFamily="34" charset="0"/>
              </a:rPr>
              <a:t>. food price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3</a:t>
            </a:r>
            <a:r>
              <a:rPr lang="en-IN" sz="1400" dirty="0">
                <a:effectLst/>
                <a:latin typeface="EB Garamond" panose="00000500000000000000" pitchFamily="2" charset="0"/>
                <a:ea typeface="EB Garamond" panose="00000500000000000000" pitchFamily="2" charset="0"/>
                <a:cs typeface="Latha" panose="020B0604020202020204" pitchFamily="34" charset="0"/>
              </a:rPr>
              <a:t>. food image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4</a:t>
            </a:r>
            <a:r>
              <a:rPr lang="en-IN" sz="1400" dirty="0">
                <a:effectLst/>
                <a:latin typeface="EB Garamond" panose="00000500000000000000" pitchFamily="2" charset="0"/>
                <a:ea typeface="EB Garamond" panose="00000500000000000000" pitchFamily="2" charset="0"/>
                <a:cs typeface="Latha" panose="020B0604020202020204" pitchFamily="34" charset="0"/>
              </a:rPr>
              <a:t>. food description</a:t>
            </a:r>
          </a:p>
          <a:p>
            <a:endParaRPr lang="en-IN" dirty="0"/>
          </a:p>
        </p:txBody>
      </p:sp>
      <p:sp>
        <p:nvSpPr>
          <p:cNvPr id="15" name="Text Placeholder 14">
            <a:extLst>
              <a:ext uri="{FF2B5EF4-FFF2-40B4-BE49-F238E27FC236}">
                <a16:creationId xmlns:a16="http://schemas.microsoft.com/office/drawing/2014/main" id="{313FA59F-2B12-4AE1-B201-91F49B5C8772}"/>
              </a:ext>
            </a:extLst>
          </p:cNvPr>
          <p:cNvSpPr>
            <a:spLocks noGrp="1"/>
          </p:cNvSpPr>
          <p:nvPr>
            <p:ph type="body" idx="3"/>
          </p:nvPr>
        </p:nvSpPr>
        <p:spPr>
          <a:xfrm>
            <a:off x="6854721" y="1749551"/>
            <a:ext cx="1920240" cy="1859279"/>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3. Order Retrieval:</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Order plan</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2. Order quantity</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3. Delivery</a:t>
            </a:r>
          </a:p>
          <a:p>
            <a:endParaRPr lang="en-IN" dirty="0"/>
          </a:p>
        </p:txBody>
      </p:sp>
      <p:sp>
        <p:nvSpPr>
          <p:cNvPr id="12" name="Title 11">
            <a:extLst>
              <a:ext uri="{FF2B5EF4-FFF2-40B4-BE49-F238E27FC236}">
                <a16:creationId xmlns:a16="http://schemas.microsoft.com/office/drawing/2014/main" id="{D545422B-658A-41A3-9B18-24BF17764A7D}"/>
              </a:ext>
            </a:extLst>
          </p:cNvPr>
          <p:cNvSpPr>
            <a:spLocks noGrp="1"/>
          </p:cNvSpPr>
          <p:nvPr>
            <p:ph type="title"/>
          </p:nvPr>
        </p:nvSpPr>
        <p:spPr/>
        <p:txBody>
          <a:bodyPr>
            <a:normAutofit fontScale="90000"/>
          </a:bodyPr>
          <a:lstStyle/>
          <a:p>
            <a:r>
              <a:rPr lang="en-IN" sz="1800" u="sng" dirty="0">
                <a:effectLst/>
                <a:latin typeface="EB Garamond" panose="00000500000000000000" pitchFamily="2" charset="0"/>
                <a:ea typeface="EB Garamond" panose="00000500000000000000" pitchFamily="2" charset="0"/>
                <a:cs typeface="Latha" panose="020B0604020202020204" pitchFamily="34" charset="0"/>
              </a:rPr>
              <a:t>Product Function:</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203469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26DD84-B584-4071-9869-A159F070C5EE}"/>
              </a:ext>
            </a:extLst>
          </p:cNvPr>
          <p:cNvSpPr>
            <a:spLocks noGrp="1"/>
          </p:cNvSpPr>
          <p:nvPr>
            <p:ph type="title"/>
          </p:nvPr>
        </p:nvSpPr>
        <p:spPr/>
        <p:txBody>
          <a:bodyPr>
            <a:noAutofit/>
          </a:bodyPr>
          <a:lstStyle/>
          <a:p>
            <a:r>
              <a:rPr lang="en-IN" sz="1800"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3.Functional requirements:</a:t>
            </a:r>
            <a:b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sz="1600" dirty="0"/>
          </a:p>
        </p:txBody>
      </p:sp>
      <p:sp>
        <p:nvSpPr>
          <p:cNvPr id="8" name="Text Placeholder 7">
            <a:extLst>
              <a:ext uri="{FF2B5EF4-FFF2-40B4-BE49-F238E27FC236}">
                <a16:creationId xmlns:a16="http://schemas.microsoft.com/office/drawing/2014/main" id="{27CDD31C-14E7-4468-A003-691B328A6563}"/>
              </a:ext>
            </a:extLst>
          </p:cNvPr>
          <p:cNvSpPr>
            <a:spLocks noGrp="1"/>
          </p:cNvSpPr>
          <p:nvPr>
            <p:ph type="body" idx="1"/>
          </p:nvPr>
        </p:nvSpPr>
        <p:spPr>
          <a:xfrm>
            <a:off x="135732" y="756211"/>
            <a:ext cx="4436269" cy="608355"/>
          </a:xfrm>
        </p:spPr>
        <p:txBody>
          <a:bodyPr/>
          <a:lstStyle/>
          <a:p>
            <a:pPr marL="139700" indent="0">
              <a:buNone/>
            </a:pPr>
            <a:r>
              <a:rPr lang="en-IN" b="0" i="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Functional requirements are listed first, according to their relationship to the overall system, customers, waiters, chefs and supervisors</a:t>
            </a:r>
            <a:endParaRPr lang="en-IN" b="0" i="0" dirty="0"/>
          </a:p>
        </p:txBody>
      </p:sp>
      <p:sp>
        <p:nvSpPr>
          <p:cNvPr id="9" name="Text Placeholder 8">
            <a:extLst>
              <a:ext uri="{FF2B5EF4-FFF2-40B4-BE49-F238E27FC236}">
                <a16:creationId xmlns:a16="http://schemas.microsoft.com/office/drawing/2014/main" id="{6A176A62-71A6-47AF-84F7-28E36E66B4D1}"/>
              </a:ext>
            </a:extLst>
          </p:cNvPr>
          <p:cNvSpPr>
            <a:spLocks noGrp="1"/>
          </p:cNvSpPr>
          <p:nvPr>
            <p:ph type="body" idx="2"/>
          </p:nvPr>
        </p:nvSpPr>
        <p:spPr>
          <a:xfrm>
            <a:off x="135732" y="1420837"/>
            <a:ext cx="4265186" cy="3087858"/>
          </a:xfrm>
        </p:spPr>
        <p:txBody>
          <a:bodyPr>
            <a:normAutofit fontScale="47500" lnSpcReduction="20000"/>
          </a:bodyPr>
          <a:lstStyle/>
          <a:p>
            <a:pPr marL="139700" indent="0">
              <a:lnSpc>
                <a:spcPct val="107000"/>
              </a:lnSpc>
              <a:spcAft>
                <a:spcPts val="800"/>
              </a:spcAft>
              <a:buNone/>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Customer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customer shall be able to engage their menu by double tapping the activated surface computer in their table. A customer shall be able to add an item to a pending order by dragging the item from the engaged menu onto the order. A customer shall be able to remove an item from a pending order by dragging the item oﬀ the order. A customer shall be able to add a special dietary requirement to an order by dragging the requirement from the engaged menu onto the order. When in billing mode, a surface computer shall display a representation of a bankcard payment foreach customer</a:t>
            </a: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Waiter</a:t>
            </a:r>
          </a:p>
          <a:p>
            <a:pPr marL="139700" indent="0">
              <a:lnSpc>
                <a:spcPct val="120000"/>
              </a:lnSpc>
              <a:spcAft>
                <a:spcPts val="800"/>
              </a:spcAft>
              <a:buNone/>
            </a:pP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waiter assigned to a table shall be alerted via their wireless tablet when:  An order is placed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fromthat</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  An item ordered by that table is rejected by the kitchen  An item ordered by that table is ready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tobe</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served  The table has requested waiter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assistanceA</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tablet shall allow a waiter to accept , reject and modify  an order placed by a customer through a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surfacecomputer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tablet shall allow a waiter to process a payment using cash or a bankcard.</a:t>
            </a:r>
            <a:endParaRPr lang="en-IN" sz="20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851793968"/>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1468</Words>
  <Application>Microsoft Office PowerPoint</Application>
  <PresentationFormat>On-screen Show (16:9)</PresentationFormat>
  <Paragraphs>94</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EB Garamond SemiBold</vt:lpstr>
      <vt:lpstr>Arial</vt:lpstr>
      <vt:lpstr>EB Garamond Medium</vt:lpstr>
      <vt:lpstr>EB Garamond</vt:lpstr>
      <vt:lpstr>Arial</vt:lpstr>
      <vt:lpstr>Public Sans</vt:lpstr>
      <vt:lpstr>Noto Sans Symbols</vt:lpstr>
      <vt:lpstr>Calibri</vt:lpstr>
      <vt:lpstr>Simple Light</vt:lpstr>
      <vt:lpstr>PowerPoint Presentation</vt:lpstr>
      <vt:lpstr>FOOD DELIVERY WEBSITE </vt:lpstr>
      <vt:lpstr>PowerPoint Presentation</vt:lpstr>
      <vt:lpstr>1.Introduction </vt:lpstr>
      <vt:lpstr> Scope</vt:lpstr>
      <vt:lpstr>Overview </vt:lpstr>
      <vt:lpstr>PowerPoint Presentation</vt:lpstr>
      <vt:lpstr>Product Function: </vt:lpstr>
      <vt:lpstr>3.Functional requirements: </vt:lpstr>
      <vt:lpstr>PowerPoint Presentation</vt:lpstr>
      <vt:lpstr>PowerPoint Presentation</vt:lpstr>
      <vt:lpstr>PowerPoint Presentation</vt:lpstr>
      <vt:lpstr>PowerPoint Presentation</vt:lpstr>
      <vt:lpstr>PowerPoint Presentation</vt:lpstr>
      <vt:lpstr>5.Non functional requirements </vt:lpstr>
      <vt:lpstr>Safety Requirements </vt:lpstr>
      <vt:lpstr>Security Requirements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govinda raj</cp:lastModifiedBy>
  <cp:revision>19</cp:revision>
  <dcterms:created xsi:type="dcterms:W3CDTF">2020-08-13T11:21:46Z</dcterms:created>
  <dcterms:modified xsi:type="dcterms:W3CDTF">2023-03-05T16:02:42Z</dcterms:modified>
</cp:coreProperties>
</file>